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Average"/>
      <p:regular r:id="rId37"/>
    </p:embeddedFont>
    <p:embeddedFont>
      <p:font typeface="Arial Black"/>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584"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ArialBlack-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56d0805e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56d0805e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6d0805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6d0805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56e973a2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56e973a2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56d0805e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56d0805e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56e973a2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56e973a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56d0805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56d0805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6d080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6d080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56e973a2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56e973a2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6e973a2d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6e973a2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6e973a2d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6e973a2d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56b7697b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6b7697b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56e973a2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56e973a2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56e973a2d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56e973a2d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56e973a2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56e973a2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56e973a2d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56e973a2d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56e973a2d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56e973a2d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56d0805e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56d0805e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56e973a2d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56e973a2d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6e973a2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6e973a2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56bec47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56bec47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56bec47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56bec47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56d0805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56d0805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56d0805e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56d0805e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56e973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56e973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56e973a2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56e973a2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56d0805e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56d0805e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02386" y="363474"/>
            <a:ext cx="7543800" cy="1206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SzPts val="3600"/>
              <a:buFont typeface="Arial Black"/>
              <a:buNone/>
              <a:defRPr b="0" i="0" sz="3600" u="none" cap="none" strike="noStrike">
                <a:latin typeface="Arial Black"/>
                <a:ea typeface="Arial Black"/>
                <a:cs typeface="Arial Black"/>
                <a:sym typeface="Arial Black"/>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52" name="Google Shape;52;p13"/>
          <p:cNvSpPr txBox="1"/>
          <p:nvPr>
            <p:ph idx="1" type="body"/>
          </p:nvPr>
        </p:nvSpPr>
        <p:spPr>
          <a:xfrm>
            <a:off x="802386" y="1591056"/>
            <a:ext cx="7543800" cy="3038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90000"/>
              </a:lnSpc>
              <a:spcBef>
                <a:spcPts val="900"/>
              </a:spcBef>
              <a:spcAft>
                <a:spcPts val="0"/>
              </a:spcAft>
              <a:buClr>
                <a:srgbClr val="689C9B"/>
              </a:buClr>
              <a:buSzPts val="1300"/>
              <a:buFont typeface="Noto Sans Symbols"/>
              <a:buChar char="▪"/>
              <a:defRPr b="0" i="0" sz="1500" u="none" cap="none" strike="noStrike">
                <a:solidFill>
                  <a:schemeClr val="dk1"/>
                </a:solidFill>
                <a:latin typeface="Arial"/>
                <a:ea typeface="Arial"/>
                <a:cs typeface="Arial"/>
                <a:sym typeface="Arial"/>
              </a:defRPr>
            </a:lvl1pPr>
            <a:lvl2pPr indent="-298450" lvl="1" marL="914400" marR="0" rtl="0" algn="l">
              <a:lnSpc>
                <a:spcPct val="90000"/>
              </a:lnSpc>
              <a:spcBef>
                <a:spcPts val="1600"/>
              </a:spcBef>
              <a:spcAft>
                <a:spcPts val="0"/>
              </a:spcAft>
              <a:buClr>
                <a:srgbClr val="689C9B"/>
              </a:buClr>
              <a:buSzPts val="1100"/>
              <a:buFont typeface="Noto Sans Symbols"/>
              <a:buChar char="▪"/>
              <a:defRPr b="0" i="0" sz="1400" u="none" cap="none" strike="noStrike">
                <a:solidFill>
                  <a:schemeClr val="dk1"/>
                </a:solidFill>
                <a:latin typeface="Arial"/>
                <a:ea typeface="Arial"/>
                <a:cs typeface="Arial"/>
                <a:sym typeface="Arial"/>
              </a:defRPr>
            </a:lvl2pPr>
            <a:lvl3pPr indent="-292100" lvl="2" marL="1371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3pPr>
            <a:lvl4pPr indent="-292100" lvl="3" marL="18288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4pPr>
            <a:lvl5pPr indent="-292100" lvl="4" marL="22860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5pPr>
            <a:lvl6pPr indent="-292100" lvl="5" marL="27432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6pPr>
            <a:lvl7pPr indent="-292100" lvl="6" marL="32004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7pPr>
            <a:lvl8pPr indent="-292100" lvl="7" marL="3657600" marR="0" rtl="0" algn="l">
              <a:lnSpc>
                <a:spcPct val="90000"/>
              </a:lnSpc>
              <a:spcBef>
                <a:spcPts val="300"/>
              </a:spcBef>
              <a:spcAft>
                <a:spcPts val="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8pPr>
            <a:lvl9pPr indent="-292100" lvl="8" marL="4114800" marR="0" rtl="0" algn="l">
              <a:lnSpc>
                <a:spcPct val="90000"/>
              </a:lnSpc>
              <a:spcBef>
                <a:spcPts val="300"/>
              </a:spcBef>
              <a:spcAft>
                <a:spcPts val="200"/>
              </a:spcAft>
              <a:buClr>
                <a:srgbClr val="689C9B"/>
              </a:buClr>
              <a:buSzPts val="1000"/>
              <a:buFont typeface="Noto Sans Symbols"/>
              <a:buChar char="▪"/>
              <a:defRPr b="0" i="0" sz="12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5973318" y="4704588"/>
            <a:ext cx="2455200" cy="2739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816102" y="4704588"/>
            <a:ext cx="4745700" cy="2739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8483346" y="4704588"/>
            <a:ext cx="480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1100" u="none" cap="none" strike="noStrike">
                <a:solidFill>
                  <a:srgbClr val="FFFFFF"/>
                </a:solidFill>
                <a:latin typeface="Arial Black"/>
                <a:ea typeface="Arial Black"/>
                <a:cs typeface="Arial Black"/>
                <a:sym typeface="Arial Black"/>
              </a:defRPr>
            </a:lvl1pPr>
            <a:lvl2pPr indent="0" lvl="1" marL="0" marR="0" rtl="0" algn="ctr">
              <a:spcBef>
                <a:spcPts val="0"/>
              </a:spcBef>
              <a:buNone/>
              <a:defRPr b="0" i="0" sz="1100" u="none" cap="none" strike="noStrike">
                <a:solidFill>
                  <a:srgbClr val="FFFFFF"/>
                </a:solidFill>
                <a:latin typeface="Arial Black"/>
                <a:ea typeface="Arial Black"/>
                <a:cs typeface="Arial Black"/>
                <a:sym typeface="Arial Black"/>
              </a:defRPr>
            </a:lvl2pPr>
            <a:lvl3pPr indent="0" lvl="2" marL="0" marR="0" rtl="0" algn="ctr">
              <a:spcBef>
                <a:spcPts val="0"/>
              </a:spcBef>
              <a:buNone/>
              <a:defRPr b="0" i="0" sz="1100" u="none" cap="none" strike="noStrike">
                <a:solidFill>
                  <a:srgbClr val="FFFFFF"/>
                </a:solidFill>
                <a:latin typeface="Arial Black"/>
                <a:ea typeface="Arial Black"/>
                <a:cs typeface="Arial Black"/>
                <a:sym typeface="Arial Black"/>
              </a:defRPr>
            </a:lvl3pPr>
            <a:lvl4pPr indent="0" lvl="3" marL="0" marR="0" rtl="0" algn="ctr">
              <a:spcBef>
                <a:spcPts val="0"/>
              </a:spcBef>
              <a:buNone/>
              <a:defRPr b="0" i="0" sz="1100" u="none" cap="none" strike="noStrike">
                <a:solidFill>
                  <a:srgbClr val="FFFFFF"/>
                </a:solidFill>
                <a:latin typeface="Arial Black"/>
                <a:ea typeface="Arial Black"/>
                <a:cs typeface="Arial Black"/>
                <a:sym typeface="Arial Black"/>
              </a:defRPr>
            </a:lvl4pPr>
            <a:lvl5pPr indent="0" lvl="4" marL="0" marR="0" rtl="0" algn="ctr">
              <a:spcBef>
                <a:spcPts val="0"/>
              </a:spcBef>
              <a:buNone/>
              <a:defRPr b="0" i="0" sz="1100" u="none" cap="none" strike="noStrike">
                <a:solidFill>
                  <a:srgbClr val="FFFFFF"/>
                </a:solidFill>
                <a:latin typeface="Arial Black"/>
                <a:ea typeface="Arial Black"/>
                <a:cs typeface="Arial Black"/>
                <a:sym typeface="Arial Black"/>
              </a:defRPr>
            </a:lvl5pPr>
            <a:lvl6pPr indent="0" lvl="5" marL="0" marR="0" rtl="0" algn="ctr">
              <a:spcBef>
                <a:spcPts val="0"/>
              </a:spcBef>
              <a:buNone/>
              <a:defRPr b="0" i="0" sz="1100" u="none" cap="none" strike="noStrike">
                <a:solidFill>
                  <a:srgbClr val="FFFFFF"/>
                </a:solidFill>
                <a:latin typeface="Arial Black"/>
                <a:ea typeface="Arial Black"/>
                <a:cs typeface="Arial Black"/>
                <a:sym typeface="Arial Black"/>
              </a:defRPr>
            </a:lvl6pPr>
            <a:lvl7pPr indent="0" lvl="6" marL="0" marR="0" rtl="0" algn="ctr">
              <a:spcBef>
                <a:spcPts val="0"/>
              </a:spcBef>
              <a:buNone/>
              <a:defRPr b="0" i="0" sz="1100" u="none" cap="none" strike="noStrike">
                <a:solidFill>
                  <a:srgbClr val="FFFFFF"/>
                </a:solidFill>
                <a:latin typeface="Arial Black"/>
                <a:ea typeface="Arial Black"/>
                <a:cs typeface="Arial Black"/>
                <a:sym typeface="Arial Black"/>
              </a:defRPr>
            </a:lvl7pPr>
            <a:lvl8pPr indent="0" lvl="7" marL="0" marR="0" rtl="0" algn="ctr">
              <a:spcBef>
                <a:spcPts val="0"/>
              </a:spcBef>
              <a:buNone/>
              <a:defRPr b="0" i="0" sz="1100" u="none" cap="none" strike="noStrike">
                <a:solidFill>
                  <a:srgbClr val="FFFFFF"/>
                </a:solidFill>
                <a:latin typeface="Arial Black"/>
                <a:ea typeface="Arial Black"/>
                <a:cs typeface="Arial Black"/>
                <a:sym typeface="Arial Black"/>
              </a:defRPr>
            </a:lvl8pPr>
            <a:lvl9pPr indent="0" lvl="8" marL="0" marR="0" rtl="0" algn="ctr">
              <a:spcBef>
                <a:spcPts val="0"/>
              </a:spcBef>
              <a:buNone/>
              <a:defRPr b="0" i="0" sz="1100" u="none" cap="none" strike="noStrike">
                <a:solidFill>
                  <a:srgbClr val="FFFFFF"/>
                </a:solidFill>
                <a:latin typeface="Arial Black"/>
                <a:ea typeface="Arial Black"/>
                <a:cs typeface="Arial Black"/>
                <a:sym typeface="Arial Black"/>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443325" y="1944000"/>
            <a:ext cx="8520600" cy="10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73763"/>
                </a:solidFill>
                <a:latin typeface="Times New Roman"/>
                <a:ea typeface="Times New Roman"/>
                <a:cs typeface="Times New Roman"/>
                <a:sym typeface="Times New Roman"/>
              </a:rPr>
              <a:t>Smart Parking in Toronto</a:t>
            </a:r>
            <a:endParaRPr>
              <a:solidFill>
                <a:srgbClr val="073763"/>
              </a:solidFill>
              <a:latin typeface="Times New Roman"/>
              <a:ea typeface="Times New Roman"/>
              <a:cs typeface="Times New Roman"/>
              <a:sym typeface="Times New Roman"/>
            </a:endParaRPr>
          </a:p>
        </p:txBody>
      </p:sp>
      <p:sp>
        <p:nvSpPr>
          <p:cNvPr id="61" name="Google Shape;61;p14"/>
          <p:cNvSpPr txBox="1"/>
          <p:nvPr>
            <p:ph idx="1" type="subTitle"/>
          </p:nvPr>
        </p:nvSpPr>
        <p:spPr>
          <a:xfrm>
            <a:off x="671250" y="3174874"/>
            <a:ext cx="7801500" cy="1299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73763"/>
                </a:solidFill>
                <a:latin typeface="Times New Roman"/>
                <a:ea typeface="Times New Roman"/>
                <a:cs typeface="Times New Roman"/>
                <a:sym typeface="Times New Roman"/>
              </a:rPr>
              <a:t>Anxin Zhao </a:t>
            </a:r>
            <a:r>
              <a:rPr b="1" lang="en" sz="2200">
                <a:solidFill>
                  <a:srgbClr val="073763"/>
                </a:solidFill>
                <a:latin typeface="Times New Roman"/>
                <a:ea typeface="Times New Roman"/>
                <a:cs typeface="Times New Roman"/>
                <a:sym typeface="Times New Roman"/>
              </a:rPr>
              <a:t>|</a:t>
            </a:r>
            <a:r>
              <a:rPr lang="en" sz="2200">
                <a:solidFill>
                  <a:srgbClr val="073763"/>
                </a:solidFill>
                <a:latin typeface="Times New Roman"/>
                <a:ea typeface="Times New Roman"/>
                <a:cs typeface="Times New Roman"/>
                <a:sym typeface="Times New Roman"/>
              </a:rPr>
              <a:t> Bharadwaj Janarthanan </a:t>
            </a:r>
            <a:r>
              <a:rPr b="1" lang="en" sz="2200">
                <a:solidFill>
                  <a:srgbClr val="073763"/>
                </a:solidFill>
                <a:latin typeface="Times New Roman"/>
                <a:ea typeface="Times New Roman"/>
                <a:cs typeface="Times New Roman"/>
                <a:sym typeface="Times New Roman"/>
              </a:rPr>
              <a:t>|</a:t>
            </a:r>
            <a:r>
              <a:rPr lang="en" sz="2200">
                <a:solidFill>
                  <a:srgbClr val="073763"/>
                </a:solidFill>
                <a:latin typeface="Times New Roman"/>
                <a:ea typeface="Times New Roman"/>
                <a:cs typeface="Times New Roman"/>
                <a:sym typeface="Times New Roman"/>
              </a:rPr>
              <a:t> Seung Eun Yi</a:t>
            </a:r>
            <a:endParaRPr sz="2200">
              <a:solidFill>
                <a:srgbClr val="073763"/>
              </a:solidFill>
              <a:latin typeface="Times New Roman"/>
              <a:ea typeface="Times New Roman"/>
              <a:cs typeface="Times New Roman"/>
              <a:sym typeface="Times New Roman"/>
            </a:endParaRPr>
          </a:p>
        </p:txBody>
      </p:sp>
      <p:cxnSp>
        <p:nvCxnSpPr>
          <p:cNvPr id="62" name="Google Shape;62;p14"/>
          <p:cNvCxnSpPr/>
          <p:nvPr/>
        </p:nvCxnSpPr>
        <p:spPr>
          <a:xfrm>
            <a:off x="1417500" y="3047625"/>
            <a:ext cx="6550800" cy="303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Individual level: </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Rank-based parking geohash suggestion</a:t>
            </a:r>
            <a:endParaRPr sz="2200">
              <a:solidFill>
                <a:srgbClr val="073763"/>
              </a:solidFill>
              <a:latin typeface="Times New Roman"/>
              <a:ea typeface="Times New Roman"/>
              <a:cs typeface="Times New Roman"/>
              <a:sym typeface="Times New Roman"/>
            </a:endParaRPr>
          </a:p>
        </p:txBody>
      </p:sp>
      <p:pic>
        <p:nvPicPr>
          <p:cNvPr id="120" name="Google Shape;120;p23"/>
          <p:cNvPicPr preferRelativeResize="0"/>
          <p:nvPr/>
        </p:nvPicPr>
        <p:blipFill>
          <a:blip r:embed="rId3">
            <a:alphaModFix/>
          </a:blip>
          <a:stretch>
            <a:fillRect/>
          </a:stretch>
        </p:blipFill>
        <p:spPr>
          <a:xfrm>
            <a:off x="1570275" y="1722774"/>
            <a:ext cx="6003453" cy="32683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Individual level: </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Geohash pair behavior analysis</a:t>
            </a:r>
            <a:endParaRPr sz="2200">
              <a:solidFill>
                <a:srgbClr val="073763"/>
              </a:solidFill>
              <a:latin typeface="Times New Roman"/>
              <a:ea typeface="Times New Roman"/>
              <a:cs typeface="Times New Roman"/>
              <a:sym typeface="Times New Roman"/>
            </a:endParaRPr>
          </a:p>
        </p:txBody>
      </p:sp>
      <p:pic>
        <p:nvPicPr>
          <p:cNvPr id="126" name="Google Shape;126;p24"/>
          <p:cNvPicPr preferRelativeResize="0"/>
          <p:nvPr/>
        </p:nvPicPr>
        <p:blipFill>
          <a:blip r:embed="rId3">
            <a:alphaModFix/>
          </a:blip>
          <a:stretch>
            <a:fillRect/>
          </a:stretch>
        </p:blipFill>
        <p:spPr>
          <a:xfrm>
            <a:off x="2007850" y="1418475"/>
            <a:ext cx="5132852" cy="3233101"/>
          </a:xfrm>
          <a:prstGeom prst="rect">
            <a:avLst/>
          </a:prstGeom>
          <a:noFill/>
          <a:ln>
            <a:noFill/>
          </a:ln>
        </p:spPr>
      </p:pic>
      <p:sp>
        <p:nvSpPr>
          <p:cNvPr id="127" name="Google Shape;127;p24"/>
          <p:cNvSpPr txBox="1"/>
          <p:nvPr/>
        </p:nvSpPr>
        <p:spPr>
          <a:xfrm>
            <a:off x="152400" y="4586625"/>
            <a:ext cx="92133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Heatmap representing the location of different geohash pair behaviors. Each color represents a cluster.</a:t>
            </a:r>
            <a:endParaRPr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Understanding factors influencing organization’s parking time - Does average parking time vary across different districts?</a:t>
            </a:r>
            <a:endParaRPr sz="2200">
              <a:solidFill>
                <a:srgbClr val="073763"/>
              </a:solidFill>
              <a:latin typeface="Times New Roman"/>
              <a:ea typeface="Times New Roman"/>
              <a:cs typeface="Times New Roman"/>
              <a:sym typeface="Times New Roman"/>
            </a:endParaRPr>
          </a:p>
        </p:txBody>
      </p:sp>
      <p:pic>
        <p:nvPicPr>
          <p:cNvPr id="133" name="Google Shape;133;p25"/>
          <p:cNvPicPr preferRelativeResize="0"/>
          <p:nvPr/>
        </p:nvPicPr>
        <p:blipFill>
          <a:blip r:embed="rId3">
            <a:alphaModFix/>
          </a:blip>
          <a:stretch>
            <a:fillRect/>
          </a:stretch>
        </p:blipFill>
        <p:spPr>
          <a:xfrm>
            <a:off x="1694951" y="1664925"/>
            <a:ext cx="5758650" cy="305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Which locations do vehicles spend most time at before finding a parking spot?</a:t>
            </a:r>
            <a:endParaRPr sz="2200">
              <a:solidFill>
                <a:srgbClr val="073763"/>
              </a:solidFill>
              <a:latin typeface="Times New Roman"/>
              <a:ea typeface="Times New Roman"/>
              <a:cs typeface="Times New Roman"/>
              <a:sym typeface="Times New Roman"/>
            </a:endParaRPr>
          </a:p>
        </p:txBody>
      </p:sp>
      <p:pic>
        <p:nvPicPr>
          <p:cNvPr id="139" name="Google Shape;139;p26"/>
          <p:cNvPicPr preferRelativeResize="0"/>
          <p:nvPr/>
        </p:nvPicPr>
        <p:blipFill>
          <a:blip r:embed="rId3">
            <a:alphaModFix/>
          </a:blip>
          <a:stretch>
            <a:fillRect/>
          </a:stretch>
        </p:blipFill>
        <p:spPr>
          <a:xfrm>
            <a:off x="333250" y="1831550"/>
            <a:ext cx="4512926" cy="2270225"/>
          </a:xfrm>
          <a:prstGeom prst="rect">
            <a:avLst/>
          </a:prstGeom>
          <a:noFill/>
          <a:ln>
            <a:noFill/>
          </a:ln>
        </p:spPr>
      </p:pic>
      <p:pic>
        <p:nvPicPr>
          <p:cNvPr id="140" name="Google Shape;140;p26"/>
          <p:cNvPicPr preferRelativeResize="0"/>
          <p:nvPr/>
        </p:nvPicPr>
        <p:blipFill>
          <a:blip r:embed="rId4">
            <a:alphaModFix/>
          </a:blip>
          <a:stretch>
            <a:fillRect/>
          </a:stretch>
        </p:blipFill>
        <p:spPr>
          <a:xfrm>
            <a:off x="5094410" y="1831550"/>
            <a:ext cx="3282291" cy="2241074"/>
          </a:xfrm>
          <a:prstGeom prst="rect">
            <a:avLst/>
          </a:prstGeom>
          <a:noFill/>
          <a:ln>
            <a:noFill/>
          </a:ln>
        </p:spPr>
      </p:pic>
      <p:sp>
        <p:nvSpPr>
          <p:cNvPr id="141" name="Google Shape;141;p26"/>
          <p:cNvSpPr txBox="1"/>
          <p:nvPr/>
        </p:nvSpPr>
        <p:spPr>
          <a:xfrm>
            <a:off x="4645300" y="4195975"/>
            <a:ext cx="41805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Heatmap illustrating differences between percent driving vs. average percentage across Toronto</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Will placing new parking facilities really result in reducing the average searching for parking time?</a:t>
            </a:r>
            <a:endParaRPr sz="2200">
              <a:solidFill>
                <a:srgbClr val="073763"/>
              </a:solidFill>
              <a:latin typeface="Times New Roman"/>
              <a:ea typeface="Times New Roman"/>
              <a:cs typeface="Times New Roman"/>
              <a:sym typeface="Times New Roman"/>
            </a:endParaRPr>
          </a:p>
        </p:txBody>
      </p:sp>
      <p:pic>
        <p:nvPicPr>
          <p:cNvPr id="147" name="Google Shape;147;p27"/>
          <p:cNvPicPr preferRelativeResize="0"/>
          <p:nvPr/>
        </p:nvPicPr>
        <p:blipFill>
          <a:blip r:embed="rId3">
            <a:alphaModFix/>
          </a:blip>
          <a:stretch>
            <a:fillRect/>
          </a:stretch>
        </p:blipFill>
        <p:spPr>
          <a:xfrm>
            <a:off x="2496275" y="1657650"/>
            <a:ext cx="4086825" cy="2967026"/>
          </a:xfrm>
          <a:prstGeom prst="rect">
            <a:avLst/>
          </a:prstGeom>
          <a:noFill/>
          <a:ln>
            <a:noFill/>
          </a:ln>
        </p:spPr>
      </p:pic>
      <p:sp>
        <p:nvSpPr>
          <p:cNvPr id="148" name="Google Shape;148;p27"/>
          <p:cNvSpPr txBox="1"/>
          <p:nvPr/>
        </p:nvSpPr>
        <p:spPr>
          <a:xfrm>
            <a:off x="5982675" y="4195975"/>
            <a:ext cx="1786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p-value &lt; 0.05</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800111" y="5158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How are different factors explored in study correlated with average parking time?</a:t>
            </a:r>
            <a:endParaRPr sz="2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073763"/>
              </a:solidFill>
              <a:latin typeface="Times New Roman"/>
              <a:ea typeface="Times New Roman"/>
              <a:cs typeface="Times New Roman"/>
              <a:sym typeface="Times New Roman"/>
            </a:endParaRPr>
          </a:p>
        </p:txBody>
      </p:sp>
      <p:pic>
        <p:nvPicPr>
          <p:cNvPr id="154" name="Google Shape;154;p28"/>
          <p:cNvPicPr preferRelativeResize="0"/>
          <p:nvPr/>
        </p:nvPicPr>
        <p:blipFill>
          <a:blip r:embed="rId3">
            <a:alphaModFix/>
          </a:blip>
          <a:stretch>
            <a:fillRect/>
          </a:stretch>
        </p:blipFill>
        <p:spPr>
          <a:xfrm>
            <a:off x="1867750" y="1585800"/>
            <a:ext cx="5408500" cy="3500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Where to place new parking facilities?</a:t>
            </a:r>
            <a:endParaRPr sz="2200">
              <a:solidFill>
                <a:srgbClr val="073763"/>
              </a:solidFill>
              <a:latin typeface="Times New Roman"/>
              <a:ea typeface="Times New Roman"/>
              <a:cs typeface="Times New Roman"/>
              <a:sym typeface="Times New Roman"/>
            </a:endParaRPr>
          </a:p>
        </p:txBody>
      </p:sp>
      <p:sp>
        <p:nvSpPr>
          <p:cNvPr id="160" name="Google Shape;160;p29"/>
          <p:cNvSpPr txBox="1"/>
          <p:nvPr/>
        </p:nvSpPr>
        <p:spPr>
          <a:xfrm>
            <a:off x="802375" y="1508625"/>
            <a:ext cx="7452000" cy="298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SzPts val="1600"/>
              <a:buChar char="●"/>
            </a:pPr>
            <a:r>
              <a:rPr b="1" lang="en" sz="1600"/>
              <a:t>Predict average parking time</a:t>
            </a:r>
            <a:r>
              <a:rPr lang="en" sz="1600"/>
              <a:t> across Geohashes using percentage vehicles searching for parking, total GeoHashes travelled, vehicle type proportions, average hourly parking traffic,restaurant and shop counts along with parking spots available</a:t>
            </a:r>
            <a:endParaRPr sz="1600"/>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Surveyed </a:t>
            </a:r>
            <a:r>
              <a:rPr b="1" lang="en" sz="1600">
                <a:solidFill>
                  <a:schemeClr val="dk1"/>
                </a:solidFill>
              </a:rPr>
              <a:t>different modelling</a:t>
            </a:r>
            <a:r>
              <a:rPr lang="en" sz="1600">
                <a:solidFill>
                  <a:schemeClr val="dk1"/>
                </a:solidFill>
              </a:rPr>
              <a:t> approaches:</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Regression</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Random Forest</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 </a:t>
            </a:r>
            <a:endParaRPr sz="1600">
              <a:solidFill>
                <a:schemeClr val="dk1"/>
              </a:solidFill>
            </a:endParaRPr>
          </a:p>
          <a:p>
            <a:pPr indent="0" lvl="0" marL="0" rtl="0" algn="just">
              <a:lnSpc>
                <a:spcPct val="115000"/>
              </a:lnSpc>
              <a:spcBef>
                <a:spcPts val="0"/>
              </a:spcBef>
              <a:spcAft>
                <a:spcPts val="0"/>
              </a:spcAft>
              <a:buNone/>
            </a:pPr>
            <a:r>
              <a:t/>
            </a:r>
            <a:endParaRPr sz="1600"/>
          </a:p>
          <a:p>
            <a:pPr indent="0" lvl="0" marL="0" rtl="0" algn="just">
              <a:lnSpc>
                <a:spcPct val="115000"/>
              </a:lnSpc>
              <a:spcBef>
                <a:spcPts val="0"/>
              </a:spcBef>
              <a:spcAft>
                <a:spcPts val="0"/>
              </a:spcAft>
              <a:buNone/>
            </a:pPr>
            <a:r>
              <a:rPr lang="en" sz="1600"/>
              <a:t> </a:t>
            </a:r>
            <a:endParaRPr sz="1600"/>
          </a:p>
        </p:txBody>
      </p:sp>
      <p:sp>
        <p:nvSpPr>
          <p:cNvPr id="161" name="Google Shape;161;p29"/>
          <p:cNvSpPr txBox="1"/>
          <p:nvPr/>
        </p:nvSpPr>
        <p:spPr>
          <a:xfrm>
            <a:off x="2814750" y="3193675"/>
            <a:ext cx="4890300" cy="1144200"/>
          </a:xfrm>
          <a:prstGeom prst="rect">
            <a:avLst/>
          </a:prstGeom>
          <a:noFill/>
          <a:ln>
            <a:noFill/>
          </a:ln>
        </p:spPr>
        <p:txBody>
          <a:bodyPr anchorCtr="0" anchor="t" bIns="91425" lIns="91425" spcFirstLastPara="1" rIns="91425" wrap="square" tIns="91425">
            <a:noAutofit/>
          </a:bodyPr>
          <a:lstStyle/>
          <a:p>
            <a:pPr indent="-330200" lvl="1" marL="914400" rtl="0" algn="just">
              <a:lnSpc>
                <a:spcPct val="115000"/>
              </a:lnSpc>
              <a:spcBef>
                <a:spcPts val="0"/>
              </a:spcBef>
              <a:spcAft>
                <a:spcPts val="0"/>
              </a:spcAft>
              <a:buClr>
                <a:schemeClr val="dk1"/>
              </a:buClr>
              <a:buSzPts val="1600"/>
              <a:buChar char="○"/>
            </a:pPr>
            <a:r>
              <a:rPr lang="en" sz="1600">
                <a:solidFill>
                  <a:schemeClr val="dk1"/>
                </a:solidFill>
              </a:rPr>
              <a:t>XGBoost</a:t>
            </a:r>
            <a:endParaRPr sz="1600">
              <a:solidFill>
                <a:schemeClr val="dk1"/>
              </a:solidFill>
            </a:endParaRPr>
          </a:p>
          <a:p>
            <a:pPr indent="-330200" lvl="1" marL="914400" rtl="0" algn="just">
              <a:lnSpc>
                <a:spcPct val="115000"/>
              </a:lnSpc>
              <a:spcBef>
                <a:spcPts val="0"/>
              </a:spcBef>
              <a:spcAft>
                <a:spcPts val="0"/>
              </a:spcAft>
              <a:buClr>
                <a:schemeClr val="dk1"/>
              </a:buClr>
              <a:buSzPts val="1600"/>
              <a:buChar char="○"/>
            </a:pPr>
            <a:r>
              <a:rPr lang="en" sz="1600">
                <a:solidFill>
                  <a:schemeClr val="dk1"/>
                </a:solidFill>
              </a:rPr>
              <a:t>Multilayer Perceptron model</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Where to place new parking facilities?</a:t>
            </a:r>
            <a:endParaRPr sz="2200">
              <a:solidFill>
                <a:srgbClr val="073763"/>
              </a:solidFill>
              <a:latin typeface="Times New Roman"/>
              <a:ea typeface="Times New Roman"/>
              <a:cs typeface="Times New Roman"/>
              <a:sym typeface="Times New Roman"/>
            </a:endParaRPr>
          </a:p>
        </p:txBody>
      </p:sp>
      <p:sp>
        <p:nvSpPr>
          <p:cNvPr id="167" name="Google Shape;167;p30"/>
          <p:cNvSpPr txBox="1"/>
          <p:nvPr/>
        </p:nvSpPr>
        <p:spPr>
          <a:xfrm>
            <a:off x="1002375" y="1640250"/>
            <a:ext cx="7452000" cy="29868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Char char="●"/>
            </a:pPr>
            <a:r>
              <a:rPr b="1" lang="en" sz="1600"/>
              <a:t>Stratified </a:t>
            </a:r>
            <a:r>
              <a:rPr lang="en" sz="1600"/>
              <a:t>splitting of Geohash level data into 75% for training and 25% for testing by Districts</a:t>
            </a:r>
            <a:endParaRPr sz="1600"/>
          </a:p>
          <a:p>
            <a:pPr indent="-330200" lvl="0" marL="457200" rtl="0" algn="just">
              <a:lnSpc>
                <a:spcPct val="150000"/>
              </a:lnSpc>
              <a:spcBef>
                <a:spcPts val="0"/>
              </a:spcBef>
              <a:spcAft>
                <a:spcPts val="0"/>
              </a:spcAft>
              <a:buSzPts val="1600"/>
              <a:buChar char="●"/>
            </a:pPr>
            <a:r>
              <a:rPr b="1" lang="en" sz="1600"/>
              <a:t>Weighted </a:t>
            </a:r>
            <a:r>
              <a:rPr lang="en" sz="1600"/>
              <a:t>each training Geohash by proportion of vehicles searching for parking in Geohash against total searching for parking in Toronto</a:t>
            </a:r>
            <a:endParaRPr sz="1600"/>
          </a:p>
          <a:p>
            <a:pPr indent="-330200" lvl="0" marL="457200" rtl="0" algn="just">
              <a:lnSpc>
                <a:spcPct val="150000"/>
              </a:lnSpc>
              <a:spcBef>
                <a:spcPts val="0"/>
              </a:spcBef>
              <a:spcAft>
                <a:spcPts val="0"/>
              </a:spcAft>
              <a:buSzPts val="1600"/>
              <a:buChar char="●"/>
            </a:pPr>
            <a:r>
              <a:rPr b="1" lang="en" sz="1600"/>
              <a:t>Normalized </a:t>
            </a:r>
            <a:r>
              <a:rPr lang="en" sz="1600"/>
              <a:t>features before feeding into model</a:t>
            </a:r>
            <a:endParaRPr sz="1600"/>
          </a:p>
          <a:p>
            <a:pPr indent="-330200" lvl="0" marL="457200" rtl="0" algn="just">
              <a:lnSpc>
                <a:spcPct val="150000"/>
              </a:lnSpc>
              <a:spcBef>
                <a:spcPts val="0"/>
              </a:spcBef>
              <a:spcAft>
                <a:spcPts val="0"/>
              </a:spcAft>
              <a:buSzPts val="1600"/>
              <a:buChar char="●"/>
            </a:pPr>
            <a:r>
              <a:rPr lang="en" sz="1600"/>
              <a:t>To pick best performing model in terms of prediction, we compare </a:t>
            </a:r>
            <a:r>
              <a:rPr b="1" lang="en" sz="1600"/>
              <a:t>accuracy </a:t>
            </a:r>
            <a:r>
              <a:rPr lang="en" sz="1600"/>
              <a:t>and </a:t>
            </a:r>
            <a:r>
              <a:rPr b="1" lang="en" sz="1600"/>
              <a:t>R-Squares </a:t>
            </a:r>
            <a:r>
              <a:rPr lang="en" sz="1600"/>
              <a:t>across different models in both train and test data sets</a:t>
            </a:r>
            <a:endParaRPr sz="1600"/>
          </a:p>
          <a:p>
            <a:pPr indent="0" lvl="0" marL="0" rtl="0" algn="just">
              <a:lnSpc>
                <a:spcPct val="150000"/>
              </a:lnSpc>
              <a:spcBef>
                <a:spcPts val="0"/>
              </a:spcBef>
              <a:spcAft>
                <a:spcPts val="0"/>
              </a:spcAft>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Where to place new parking facilities?</a:t>
            </a:r>
            <a:endParaRPr sz="2200">
              <a:solidFill>
                <a:srgbClr val="073763"/>
              </a:solidFill>
              <a:latin typeface="Times New Roman"/>
              <a:ea typeface="Times New Roman"/>
              <a:cs typeface="Times New Roman"/>
              <a:sym typeface="Times New Roman"/>
            </a:endParaRPr>
          </a:p>
        </p:txBody>
      </p:sp>
      <p:pic>
        <p:nvPicPr>
          <p:cNvPr id="173" name="Google Shape;173;p31" title="Points scored"/>
          <p:cNvPicPr preferRelativeResize="0"/>
          <p:nvPr/>
        </p:nvPicPr>
        <p:blipFill>
          <a:blip r:embed="rId3">
            <a:alphaModFix/>
          </a:blip>
          <a:stretch>
            <a:fillRect/>
          </a:stretch>
        </p:blipFill>
        <p:spPr>
          <a:xfrm>
            <a:off x="4667125" y="1702525"/>
            <a:ext cx="4264101" cy="2791601"/>
          </a:xfrm>
          <a:prstGeom prst="rect">
            <a:avLst/>
          </a:prstGeom>
          <a:noFill/>
          <a:ln cap="flat" cmpd="sng" w="9525">
            <a:solidFill>
              <a:srgbClr val="000000"/>
            </a:solidFill>
            <a:prstDash val="solid"/>
            <a:round/>
            <a:headEnd len="sm" w="sm" type="none"/>
            <a:tailEnd len="sm" w="sm" type="none"/>
          </a:ln>
        </p:spPr>
      </p:pic>
      <p:pic>
        <p:nvPicPr>
          <p:cNvPr id="174" name="Google Shape;174;p31" title="Points scored"/>
          <p:cNvPicPr preferRelativeResize="0"/>
          <p:nvPr/>
        </p:nvPicPr>
        <p:blipFill>
          <a:blip r:embed="rId4">
            <a:alphaModFix/>
          </a:blip>
          <a:stretch>
            <a:fillRect/>
          </a:stretch>
        </p:blipFill>
        <p:spPr>
          <a:xfrm>
            <a:off x="152400" y="1722775"/>
            <a:ext cx="4419600" cy="2791601"/>
          </a:xfrm>
          <a:prstGeom prst="rect">
            <a:avLst/>
          </a:prstGeom>
          <a:noFill/>
          <a:ln cap="flat" cmpd="sng" w="9525">
            <a:solidFill>
              <a:srgbClr val="000000"/>
            </a:solidFill>
            <a:prstDash val="solid"/>
            <a:round/>
            <a:headEnd len="sm" w="sm" type="none"/>
            <a:tailEnd len="sm" w="sm" type="none"/>
          </a:ln>
        </p:spPr>
      </p:pic>
      <p:sp>
        <p:nvSpPr>
          <p:cNvPr id="175" name="Google Shape;175;p31"/>
          <p:cNvSpPr txBox="1"/>
          <p:nvPr/>
        </p:nvSpPr>
        <p:spPr>
          <a:xfrm>
            <a:off x="152400" y="4586625"/>
            <a:ext cx="92133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R</a:t>
            </a:r>
            <a:r>
              <a:rPr lang="en" sz="1600">
                <a:latin typeface="Times New Roman"/>
                <a:ea typeface="Times New Roman"/>
                <a:cs typeface="Times New Roman"/>
                <a:sym typeface="Times New Roman"/>
              </a:rPr>
              <a:t>egression model i</a:t>
            </a:r>
            <a:r>
              <a:rPr lang="en" sz="1600">
                <a:latin typeface="Times New Roman"/>
                <a:ea typeface="Times New Roman"/>
                <a:cs typeface="Times New Roman"/>
                <a:sym typeface="Times New Roman"/>
              </a:rPr>
              <a:t>s less prone to variance in predictions across train-test and is accurate</a:t>
            </a:r>
            <a:endParaRPr sz="16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751761" y="150849"/>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Conclusion</a:t>
            </a:r>
            <a:endParaRPr>
              <a:solidFill>
                <a:srgbClr val="073763"/>
              </a:solidFill>
              <a:latin typeface="Times New Roman"/>
              <a:ea typeface="Times New Roman"/>
              <a:cs typeface="Times New Roman"/>
              <a:sym typeface="Times New Roman"/>
            </a:endParaRPr>
          </a:p>
        </p:txBody>
      </p:sp>
      <p:sp>
        <p:nvSpPr>
          <p:cNvPr id="181" name="Google Shape;181;p32"/>
          <p:cNvSpPr txBox="1"/>
          <p:nvPr/>
        </p:nvSpPr>
        <p:spPr>
          <a:xfrm>
            <a:off x="846000" y="1357750"/>
            <a:ext cx="7452000" cy="29868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Times New Roman"/>
              <a:buChar char="●"/>
            </a:pPr>
            <a:r>
              <a:rPr b="1" lang="en" sz="1600">
                <a:latin typeface="Times New Roman"/>
                <a:ea typeface="Times New Roman"/>
                <a:cs typeface="Times New Roman"/>
                <a:sym typeface="Times New Roman"/>
              </a:rPr>
              <a:t>Individual level:</a:t>
            </a:r>
            <a:endParaRPr b="1" sz="1600">
              <a:latin typeface="Times New Roman"/>
              <a:ea typeface="Times New Roman"/>
              <a:cs typeface="Times New Roman"/>
              <a:sym typeface="Times New Roman"/>
            </a:endParaRPr>
          </a:p>
          <a:p>
            <a:pPr indent="-330200" lvl="1" marL="914400" rtl="0" algn="just">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Our initial analyses and explorations suggest that there’s merit in exploring geohash travel path of vehicles that park at a GeoHash and recommended neighborhoods based on travel path have lower park time than that of actual neighborhood in which vehicles parked</a:t>
            </a:r>
            <a:endParaRPr sz="1600">
              <a:latin typeface="Times New Roman"/>
              <a:ea typeface="Times New Roman"/>
              <a:cs typeface="Times New Roman"/>
              <a:sym typeface="Times New Roman"/>
            </a:endParaRPr>
          </a:p>
          <a:p>
            <a:pPr indent="-330200" lvl="1" marL="914400" rtl="0" algn="just">
              <a:lnSpc>
                <a:spcPct val="150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Cluster analysis suggest that vehicles choose neighborhood to park primarily based on their distance, along with other considerations such as food and leisure attractions and availability of parking spots</a:t>
            </a:r>
            <a:endParaRPr sz="1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Outline</a:t>
            </a:r>
            <a:endParaRPr b="1">
              <a:solidFill>
                <a:srgbClr val="073763"/>
              </a:solidFill>
              <a:latin typeface="Times New Roman"/>
              <a:ea typeface="Times New Roman"/>
              <a:cs typeface="Times New Roman"/>
              <a:sym typeface="Times New Roman"/>
            </a:endParaRPr>
          </a:p>
        </p:txBody>
      </p:sp>
      <p:sp>
        <p:nvSpPr>
          <p:cNvPr id="68" name="Google Shape;68;p15"/>
          <p:cNvSpPr txBox="1"/>
          <p:nvPr>
            <p:ph idx="1" type="body"/>
          </p:nvPr>
        </p:nvSpPr>
        <p:spPr>
          <a:xfrm>
            <a:off x="800111" y="1347206"/>
            <a:ext cx="7543800" cy="3038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90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Introduction</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Data Collection and Challenges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Analysis Results:</a:t>
            </a:r>
            <a:endParaRPr sz="2000">
              <a:solidFill>
                <a:srgbClr val="000000"/>
              </a:solidFill>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Individual </a:t>
            </a:r>
            <a:endParaRPr sz="2000">
              <a:solidFill>
                <a:srgbClr val="000000"/>
              </a:solidFill>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General Organization</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Conclusion</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Limitations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Future Considerations</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800111" y="120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Conclusion</a:t>
            </a:r>
            <a:endParaRPr>
              <a:solidFill>
                <a:srgbClr val="073763"/>
              </a:solidFill>
              <a:latin typeface="Times New Roman"/>
              <a:ea typeface="Times New Roman"/>
              <a:cs typeface="Times New Roman"/>
              <a:sym typeface="Times New Roman"/>
            </a:endParaRPr>
          </a:p>
        </p:txBody>
      </p:sp>
      <p:sp>
        <p:nvSpPr>
          <p:cNvPr id="187" name="Google Shape;187;p33"/>
          <p:cNvSpPr txBox="1"/>
          <p:nvPr/>
        </p:nvSpPr>
        <p:spPr>
          <a:xfrm>
            <a:off x="891900" y="1255500"/>
            <a:ext cx="7704300" cy="38271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General Organization:</a:t>
            </a:r>
            <a:endParaRPr b="1" sz="1600">
              <a:solidFill>
                <a:schemeClr val="dk1"/>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Average parking time across different districts in Toronto is different.</a:t>
            </a:r>
            <a:endParaRPr sz="1600">
              <a:solidFill>
                <a:schemeClr val="dk1"/>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Percentage vehicles searching for parking, Shop counts, restaurant counts, total travelled Geohashes of vehicles at Geohash parking spot, vehicle types that parked at GeoHash by proportion along with number of parking spots, predict average parking time of GeoHash with about 80% accuracy</a:t>
            </a:r>
            <a:endParaRPr sz="1600">
              <a:solidFill>
                <a:schemeClr val="dk1"/>
              </a:solidFill>
              <a:latin typeface="Times New Roman"/>
              <a:ea typeface="Times New Roman"/>
              <a:cs typeface="Times New Roman"/>
              <a:sym typeface="Times New Roman"/>
            </a:endParaRPr>
          </a:p>
          <a:p>
            <a:pPr indent="-330200" lvl="1" marL="9144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While Regression approach seems robust it doesn’t explain much variance in average parking time across GeoHashes. (Missing features: Say Traffic by hour, Driver’s intended next task)</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800111" y="13012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Limitations of Our Study</a:t>
            </a:r>
            <a:endParaRPr>
              <a:solidFill>
                <a:srgbClr val="073763"/>
              </a:solidFill>
              <a:latin typeface="Times New Roman"/>
              <a:ea typeface="Times New Roman"/>
              <a:cs typeface="Times New Roman"/>
              <a:sym typeface="Times New Roman"/>
            </a:endParaRPr>
          </a:p>
        </p:txBody>
      </p:sp>
      <p:sp>
        <p:nvSpPr>
          <p:cNvPr id="193" name="Google Shape;193;p34"/>
          <p:cNvSpPr txBox="1"/>
          <p:nvPr/>
        </p:nvSpPr>
        <p:spPr>
          <a:xfrm>
            <a:off x="800100" y="1235200"/>
            <a:ext cx="7704300" cy="38271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 major limitation of our study is all data used was aggregated measures across different GeoHashes in Toronto</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GeoTab devices are largely installed on heavy and medium duty trucks and very few cars. The distribution of traffic by vehicle type is prone to biases from vehicles having GeoTab device installed</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Not much temporal study such as weather influence and season of the year could be done due to lack of disaggregated measures at daily level</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800111" y="13012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Limitations of Our Study</a:t>
            </a:r>
            <a:endParaRPr>
              <a:solidFill>
                <a:srgbClr val="073763"/>
              </a:solidFill>
              <a:latin typeface="Times New Roman"/>
              <a:ea typeface="Times New Roman"/>
              <a:cs typeface="Times New Roman"/>
              <a:sym typeface="Times New Roman"/>
            </a:endParaRPr>
          </a:p>
        </p:txBody>
      </p:sp>
      <p:sp>
        <p:nvSpPr>
          <p:cNvPr id="199" name="Google Shape;199;p35"/>
          <p:cNvSpPr txBox="1"/>
          <p:nvPr/>
        </p:nvSpPr>
        <p:spPr>
          <a:xfrm>
            <a:off x="800100" y="1235200"/>
            <a:ext cx="7704300" cy="38271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GeoHash are 7 character 150 * 150 regions, optimization problems might be addressed at larger levels for municipalities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It is not clear to us how it is determined if and when a vehicle starts to look for parking and our results might be exposed to biases from the way it is recorded</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Regression studies suggested that the R-Squares are only about 22% which suggests there are potentially other missing features that could further explain the caused variance in average parking time across GeoHashes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800111" y="180849"/>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Future Considerations</a:t>
            </a:r>
            <a:endParaRPr>
              <a:solidFill>
                <a:srgbClr val="073763"/>
              </a:solidFill>
              <a:latin typeface="Times New Roman"/>
              <a:ea typeface="Times New Roman"/>
              <a:cs typeface="Times New Roman"/>
              <a:sym typeface="Times New Roman"/>
            </a:endParaRPr>
          </a:p>
        </p:txBody>
      </p:sp>
      <p:sp>
        <p:nvSpPr>
          <p:cNvPr id="205" name="Google Shape;205;p36"/>
          <p:cNvSpPr txBox="1"/>
          <p:nvPr/>
        </p:nvSpPr>
        <p:spPr>
          <a:xfrm>
            <a:off x="800100" y="1235200"/>
            <a:ext cx="7704300" cy="38271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Devise a process to generate synthetic individual level data from aggregate measures and use finer grain data for analysis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Predict if a vehicle would park at a particular spot in a Geohash or neighborhood and how long would it take to park at that particular spot</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Roll-Up GeoHash 7-code area to higher levels and repeat analysis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Obtain more available parking spots information data and device an imputation method for missing parking spots information across GeoHashes</a:t>
            </a:r>
            <a:endParaRPr sz="1600">
              <a:solidFill>
                <a:schemeClr val="dk1"/>
              </a:solidFill>
              <a:latin typeface="Times New Roman"/>
              <a:ea typeface="Times New Roman"/>
              <a:cs typeface="Times New Roman"/>
              <a:sym typeface="Times New Roman"/>
            </a:endParaRPr>
          </a:p>
          <a:p>
            <a:pPr indent="-330200" lvl="0" marL="457200" rtl="0" algn="just">
              <a:lnSpc>
                <a:spcPct val="150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Identify unseen geohash pairs similar to seen pairs from cluster analysis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853011" y="1968299"/>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Appendix: Supplementary Materials</a:t>
            </a:r>
            <a:endParaRPr>
              <a:solidFill>
                <a:srgbClr val="073763"/>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What time of the day most geohashes experience high parking volume?</a:t>
            </a:r>
            <a:endParaRPr sz="2200">
              <a:solidFill>
                <a:srgbClr val="073763"/>
              </a:solidFill>
              <a:latin typeface="Times New Roman"/>
              <a:ea typeface="Times New Roman"/>
              <a:cs typeface="Times New Roman"/>
              <a:sym typeface="Times New Roman"/>
            </a:endParaRPr>
          </a:p>
        </p:txBody>
      </p:sp>
      <p:pic>
        <p:nvPicPr>
          <p:cNvPr id="216" name="Google Shape;216;p38"/>
          <p:cNvPicPr preferRelativeResize="0"/>
          <p:nvPr/>
        </p:nvPicPr>
        <p:blipFill>
          <a:blip r:embed="rId3">
            <a:alphaModFix/>
          </a:blip>
          <a:stretch>
            <a:fillRect/>
          </a:stretch>
        </p:blipFill>
        <p:spPr>
          <a:xfrm>
            <a:off x="152400" y="1722775"/>
            <a:ext cx="4330376" cy="2465825"/>
          </a:xfrm>
          <a:prstGeom prst="rect">
            <a:avLst/>
          </a:prstGeom>
          <a:noFill/>
          <a:ln>
            <a:noFill/>
          </a:ln>
        </p:spPr>
      </p:pic>
      <p:pic>
        <p:nvPicPr>
          <p:cNvPr id="217" name="Google Shape;217;p38"/>
          <p:cNvPicPr preferRelativeResize="0"/>
          <p:nvPr/>
        </p:nvPicPr>
        <p:blipFill>
          <a:blip r:embed="rId4">
            <a:alphaModFix/>
          </a:blip>
          <a:stretch>
            <a:fillRect/>
          </a:stretch>
        </p:blipFill>
        <p:spPr>
          <a:xfrm>
            <a:off x="4482775" y="1678325"/>
            <a:ext cx="4661225" cy="246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Where to place new parking facilities?</a:t>
            </a:r>
            <a:endParaRPr sz="2200">
              <a:solidFill>
                <a:srgbClr val="073763"/>
              </a:solidFill>
              <a:latin typeface="Times New Roman"/>
              <a:ea typeface="Times New Roman"/>
              <a:cs typeface="Times New Roman"/>
              <a:sym typeface="Times New Roman"/>
            </a:endParaRPr>
          </a:p>
        </p:txBody>
      </p:sp>
      <p:pic>
        <p:nvPicPr>
          <p:cNvPr id="223" name="Google Shape;223;p39"/>
          <p:cNvPicPr preferRelativeResize="0"/>
          <p:nvPr/>
        </p:nvPicPr>
        <p:blipFill>
          <a:blip r:embed="rId3">
            <a:alphaModFix/>
          </a:blip>
          <a:stretch>
            <a:fillRect/>
          </a:stretch>
        </p:blipFill>
        <p:spPr>
          <a:xfrm>
            <a:off x="4678750" y="1631650"/>
            <a:ext cx="4218675" cy="2317100"/>
          </a:xfrm>
          <a:prstGeom prst="rect">
            <a:avLst/>
          </a:prstGeom>
          <a:noFill/>
          <a:ln>
            <a:noFill/>
          </a:ln>
        </p:spPr>
      </p:pic>
      <p:pic>
        <p:nvPicPr>
          <p:cNvPr id="224" name="Google Shape;224;p39"/>
          <p:cNvPicPr preferRelativeResize="0"/>
          <p:nvPr/>
        </p:nvPicPr>
        <p:blipFill>
          <a:blip r:embed="rId4">
            <a:alphaModFix/>
          </a:blip>
          <a:stretch>
            <a:fillRect/>
          </a:stretch>
        </p:blipFill>
        <p:spPr>
          <a:xfrm>
            <a:off x="116166" y="1570900"/>
            <a:ext cx="4384958" cy="2438599"/>
          </a:xfrm>
          <a:prstGeom prst="rect">
            <a:avLst/>
          </a:prstGeom>
          <a:noFill/>
          <a:ln>
            <a:noFill/>
          </a:ln>
        </p:spPr>
      </p:pic>
      <p:sp>
        <p:nvSpPr>
          <p:cNvPr id="225" name="Google Shape;225;p39"/>
          <p:cNvSpPr txBox="1"/>
          <p:nvPr/>
        </p:nvSpPr>
        <p:spPr>
          <a:xfrm>
            <a:off x="465750" y="4201875"/>
            <a:ext cx="83226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Residuals from regression model don’t exhibit any relationship with fitted values and are scattered around zero.</a:t>
            </a:r>
            <a:endParaRPr sz="16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General Organization</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Where to place new parking facilities?</a:t>
            </a:r>
            <a:endParaRPr sz="2200">
              <a:solidFill>
                <a:srgbClr val="073763"/>
              </a:solidFill>
              <a:latin typeface="Times New Roman"/>
              <a:ea typeface="Times New Roman"/>
              <a:cs typeface="Times New Roman"/>
              <a:sym typeface="Times New Roman"/>
            </a:endParaRPr>
          </a:p>
        </p:txBody>
      </p:sp>
      <p:sp>
        <p:nvSpPr>
          <p:cNvPr id="231" name="Google Shape;231;p40"/>
          <p:cNvSpPr txBox="1"/>
          <p:nvPr/>
        </p:nvSpPr>
        <p:spPr>
          <a:xfrm>
            <a:off x="410700" y="3693525"/>
            <a:ext cx="83226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Comparison of different model results</a:t>
            </a:r>
            <a:endParaRPr b="1" sz="1600">
              <a:latin typeface="Times New Roman"/>
              <a:ea typeface="Times New Roman"/>
              <a:cs typeface="Times New Roman"/>
              <a:sym typeface="Times New Roman"/>
            </a:endParaRPr>
          </a:p>
        </p:txBody>
      </p:sp>
      <p:pic>
        <p:nvPicPr>
          <p:cNvPr id="232" name="Google Shape;232;p40"/>
          <p:cNvPicPr preferRelativeResize="0"/>
          <p:nvPr/>
        </p:nvPicPr>
        <p:blipFill>
          <a:blip r:embed="rId3">
            <a:alphaModFix/>
          </a:blip>
          <a:stretch>
            <a:fillRect/>
          </a:stretch>
        </p:blipFill>
        <p:spPr>
          <a:xfrm>
            <a:off x="213150" y="1813899"/>
            <a:ext cx="8839202" cy="18183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Introduction</a:t>
            </a:r>
            <a:endParaRPr b="1">
              <a:solidFill>
                <a:srgbClr val="073763"/>
              </a:solidFill>
              <a:latin typeface="Times New Roman"/>
              <a:ea typeface="Times New Roman"/>
              <a:cs typeface="Times New Roman"/>
              <a:sym typeface="Times New Roman"/>
            </a:endParaRPr>
          </a:p>
        </p:txBody>
      </p:sp>
      <p:sp>
        <p:nvSpPr>
          <p:cNvPr id="74" name="Google Shape;74;p16"/>
          <p:cNvSpPr txBox="1"/>
          <p:nvPr>
            <p:ph idx="1" type="body"/>
          </p:nvPr>
        </p:nvSpPr>
        <p:spPr>
          <a:xfrm>
            <a:off x="802386" y="1591056"/>
            <a:ext cx="7543800" cy="3038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Times New Roman"/>
              <a:buChar char="●"/>
            </a:pPr>
            <a:r>
              <a:rPr b="1" lang="en" sz="1800">
                <a:latin typeface="Times New Roman"/>
                <a:ea typeface="Times New Roman"/>
                <a:cs typeface="Times New Roman"/>
                <a:sym typeface="Times New Roman"/>
              </a:rPr>
              <a:t>30%</a:t>
            </a:r>
            <a:r>
              <a:rPr lang="en" sz="1800">
                <a:latin typeface="Times New Roman"/>
                <a:ea typeface="Times New Roman"/>
                <a:cs typeface="Times New Roman"/>
                <a:sym typeface="Times New Roman"/>
              </a:rPr>
              <a:t> of the traffic in large cities downtown areas is caused by cars searching for parking.*</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It takes around </a:t>
            </a:r>
            <a:r>
              <a:rPr b="1" lang="en" sz="1800">
                <a:latin typeface="Times New Roman"/>
                <a:ea typeface="Times New Roman"/>
                <a:cs typeface="Times New Roman"/>
                <a:sym typeface="Times New Roman"/>
              </a:rPr>
              <a:t>7.8 minutes</a:t>
            </a:r>
            <a:r>
              <a:rPr lang="en" sz="1800">
                <a:latin typeface="Times New Roman"/>
                <a:ea typeface="Times New Roman"/>
                <a:cs typeface="Times New Roman"/>
                <a:sym typeface="Times New Roman"/>
              </a:rPr>
              <a:t> to find a free parking spot in average.*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latin typeface="Times New Roman"/>
                <a:ea typeface="Times New Roman"/>
                <a:cs typeface="Times New Roman"/>
                <a:sym typeface="Times New Roman"/>
              </a:rPr>
              <a:t>Higher amount of time spent on searching for parking leads to:</a:t>
            </a:r>
            <a:endParaRPr sz="18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 sz="1600">
                <a:latin typeface="Times New Roman"/>
                <a:ea typeface="Times New Roman"/>
                <a:cs typeface="Times New Roman"/>
                <a:sym typeface="Times New Roman"/>
              </a:rPr>
              <a:t>traffic congestion</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 sz="1600">
                <a:latin typeface="Times New Roman"/>
                <a:ea typeface="Times New Roman"/>
                <a:cs typeface="Times New Roman"/>
                <a:sym typeface="Times New Roman"/>
              </a:rPr>
              <a:t>additional consumption of fuel</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Clr>
                <a:schemeClr val="dk1"/>
              </a:buClr>
              <a:buSzPts val="1600"/>
              <a:buFont typeface="Times New Roman"/>
              <a:buChar char="○"/>
            </a:pPr>
            <a:r>
              <a:rPr lang="en" sz="1600">
                <a:latin typeface="Times New Roman"/>
                <a:ea typeface="Times New Roman"/>
                <a:cs typeface="Times New Roman"/>
                <a:sym typeface="Times New Roman"/>
              </a:rPr>
              <a:t>safety issues &amp; higher stress</a:t>
            </a:r>
            <a:endParaRPr b="1" sz="1800">
              <a:latin typeface="Times New Roman"/>
              <a:ea typeface="Times New Roman"/>
              <a:cs typeface="Times New Roman"/>
              <a:sym typeface="Times New Roman"/>
            </a:endParaRPr>
          </a:p>
          <a:p>
            <a:pPr indent="0" lvl="0" marL="0" rtl="0" algn="l">
              <a:spcBef>
                <a:spcPts val="1600"/>
              </a:spcBef>
              <a:spcAft>
                <a:spcPts val="1600"/>
              </a:spcAft>
              <a:buNone/>
            </a:pPr>
            <a:r>
              <a:t/>
            </a:r>
            <a:endParaRPr sz="1800">
              <a:latin typeface="Times New Roman"/>
              <a:ea typeface="Times New Roman"/>
              <a:cs typeface="Times New Roman"/>
              <a:sym typeface="Times New Roman"/>
            </a:endParaRPr>
          </a:p>
        </p:txBody>
      </p:sp>
      <p:sp>
        <p:nvSpPr>
          <p:cNvPr id="75" name="Google Shape;75;p16"/>
          <p:cNvSpPr txBox="1"/>
          <p:nvPr/>
        </p:nvSpPr>
        <p:spPr>
          <a:xfrm>
            <a:off x="5237750" y="4724050"/>
            <a:ext cx="3906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*https://www-03.ibm.com/press/us/en/pressrelease/35515.wss</a:t>
            </a:r>
            <a:endParaRPr sz="10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900"/>
              </a:spcBef>
              <a:spcAft>
                <a:spcPts val="1600"/>
              </a:spcAft>
              <a:buNone/>
            </a:pPr>
            <a:r>
              <a:rPr b="1" lang="en">
                <a:solidFill>
                  <a:srgbClr val="073763"/>
                </a:solidFill>
                <a:latin typeface="Times New Roman"/>
                <a:ea typeface="Times New Roman"/>
                <a:cs typeface="Times New Roman"/>
                <a:sym typeface="Times New Roman"/>
              </a:rPr>
              <a:t>Research Question</a:t>
            </a:r>
            <a:endParaRPr b="1">
              <a:solidFill>
                <a:srgbClr val="073763"/>
              </a:solidFill>
              <a:latin typeface="Times New Roman"/>
              <a:ea typeface="Times New Roman"/>
              <a:cs typeface="Times New Roman"/>
              <a:sym typeface="Times New Roman"/>
            </a:endParaRPr>
          </a:p>
        </p:txBody>
      </p:sp>
      <p:sp>
        <p:nvSpPr>
          <p:cNvPr id="81" name="Google Shape;81;p17"/>
          <p:cNvSpPr txBox="1"/>
          <p:nvPr>
            <p:ph idx="1" type="body"/>
          </p:nvPr>
        </p:nvSpPr>
        <p:spPr>
          <a:xfrm>
            <a:off x="802374" y="1591050"/>
            <a:ext cx="8239200" cy="3038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900"/>
              </a:spcBef>
              <a:spcAft>
                <a:spcPts val="0"/>
              </a:spcAft>
              <a:buClr>
                <a:schemeClr val="dk1"/>
              </a:buClr>
              <a:buSzPts val="2400"/>
              <a:buChar char="●"/>
            </a:pPr>
            <a:r>
              <a:rPr b="1" lang="en" sz="2400">
                <a:latin typeface="Times New Roman"/>
                <a:ea typeface="Times New Roman"/>
                <a:cs typeface="Times New Roman"/>
                <a:sym typeface="Times New Roman"/>
              </a:rPr>
              <a:t>Individual level</a:t>
            </a:r>
            <a:r>
              <a:rPr lang="en" sz="2400">
                <a:latin typeface="Times New Roman"/>
                <a:ea typeface="Times New Roman"/>
                <a:cs typeface="Times New Roman"/>
                <a:sym typeface="Times New Roman"/>
              </a:rPr>
              <a:t>: How could we optimize parking time?</a:t>
            </a:r>
            <a:endParaRPr sz="2400">
              <a:latin typeface="Times New Roman"/>
              <a:ea typeface="Times New Roman"/>
              <a:cs typeface="Times New Roman"/>
              <a:sym typeface="Times New Roman"/>
            </a:endParaRPr>
          </a:p>
          <a:p>
            <a:pPr indent="-342900" lvl="1" marL="9144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Identify free parking spots</a:t>
            </a:r>
            <a:endParaRPr sz="1800">
              <a:latin typeface="Times New Roman"/>
              <a:ea typeface="Times New Roman"/>
              <a:cs typeface="Times New Roman"/>
              <a:sym typeface="Times New Roman"/>
            </a:endParaRPr>
          </a:p>
          <a:p>
            <a:pPr indent="-342900" lvl="1" marL="9144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Provide optimal route</a:t>
            </a:r>
            <a:endParaRPr sz="1800">
              <a:latin typeface="Times New Roman"/>
              <a:ea typeface="Times New Roman"/>
              <a:cs typeface="Times New Roman"/>
              <a:sym typeface="Times New Roman"/>
            </a:endParaRPr>
          </a:p>
          <a:p>
            <a:pPr indent="-381000" lvl="0" marL="457200" rtl="0" algn="l">
              <a:lnSpc>
                <a:spcPct val="150000"/>
              </a:lnSpc>
              <a:spcBef>
                <a:spcPts val="0"/>
              </a:spcBef>
              <a:spcAft>
                <a:spcPts val="0"/>
              </a:spcAft>
              <a:buClr>
                <a:schemeClr val="dk1"/>
              </a:buClr>
              <a:buSzPts val="2400"/>
              <a:buChar char="●"/>
            </a:pPr>
            <a:r>
              <a:rPr b="1" lang="en" sz="2400">
                <a:latin typeface="Times New Roman"/>
                <a:ea typeface="Times New Roman"/>
                <a:cs typeface="Times New Roman"/>
                <a:sym typeface="Times New Roman"/>
              </a:rPr>
              <a:t>General level:</a:t>
            </a:r>
            <a:r>
              <a:rPr lang="en" sz="2400">
                <a:latin typeface="Times New Roman"/>
                <a:ea typeface="Times New Roman"/>
                <a:cs typeface="Times New Roman"/>
                <a:sym typeface="Times New Roman"/>
              </a:rPr>
              <a:t> Where to place new parking facilities?</a:t>
            </a:r>
            <a:endParaRPr sz="2400">
              <a:latin typeface="Times New Roman"/>
              <a:ea typeface="Times New Roman"/>
              <a:cs typeface="Times New Roman"/>
              <a:sym typeface="Times New Roman"/>
            </a:endParaRPr>
          </a:p>
          <a:p>
            <a:pPr indent="-342900" lvl="1" marL="9144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Locations where spend most time</a:t>
            </a:r>
            <a:endParaRPr sz="1800">
              <a:latin typeface="Times New Roman"/>
              <a:ea typeface="Times New Roman"/>
              <a:cs typeface="Times New Roman"/>
              <a:sym typeface="Times New Roman"/>
            </a:endParaRPr>
          </a:p>
          <a:p>
            <a:pPr indent="-342900" lvl="1" marL="9144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Vehicles movement in different neighborhoods</a:t>
            </a:r>
            <a:endParaRPr sz="1800">
              <a:latin typeface="Times New Roman"/>
              <a:ea typeface="Times New Roman"/>
              <a:cs typeface="Times New Roman"/>
              <a:sym typeface="Times New Roman"/>
            </a:endParaRPr>
          </a:p>
          <a:p>
            <a:pPr indent="0" lvl="0" marL="457200" rtl="0" algn="l">
              <a:lnSpc>
                <a:spcPct val="150000"/>
              </a:lnSpc>
              <a:spcBef>
                <a:spcPts val="900"/>
              </a:spcBef>
              <a:spcAft>
                <a:spcPts val="160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Data </a:t>
            </a:r>
            <a:r>
              <a:rPr b="1" lang="en">
                <a:solidFill>
                  <a:srgbClr val="073763"/>
                </a:solidFill>
                <a:latin typeface="Times New Roman"/>
                <a:ea typeface="Times New Roman"/>
                <a:cs typeface="Times New Roman"/>
                <a:sym typeface="Times New Roman"/>
              </a:rPr>
              <a:t>Collection</a:t>
            </a:r>
            <a:endParaRPr b="1">
              <a:solidFill>
                <a:srgbClr val="073763"/>
              </a:solidFill>
              <a:latin typeface="Times New Roman"/>
              <a:ea typeface="Times New Roman"/>
              <a:cs typeface="Times New Roman"/>
              <a:sym typeface="Times New Roman"/>
            </a:endParaRPr>
          </a:p>
        </p:txBody>
      </p:sp>
      <p:sp>
        <p:nvSpPr>
          <p:cNvPr id="87" name="Google Shape;87;p18"/>
          <p:cNvSpPr txBox="1"/>
          <p:nvPr>
            <p:ph idx="1" type="body"/>
          </p:nvPr>
        </p:nvSpPr>
        <p:spPr>
          <a:xfrm>
            <a:off x="802386" y="1591056"/>
            <a:ext cx="7543800" cy="3038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90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GeoTab</a:t>
            </a:r>
            <a:r>
              <a:rPr lang="en" sz="1800">
                <a:solidFill>
                  <a:srgbClr val="000000"/>
                </a:solidFill>
                <a:latin typeface="Times New Roman"/>
                <a:ea typeface="Times New Roman"/>
                <a:cs typeface="Times New Roman"/>
                <a:sym typeface="Times New Roman"/>
              </a:rPr>
              <a:t>: Searching For Parking</a:t>
            </a:r>
            <a:endParaRPr sz="1800">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City of Toronto</a:t>
            </a:r>
            <a:r>
              <a:rPr lang="en" sz="1800">
                <a:solidFill>
                  <a:srgbClr val="000000"/>
                </a:solidFill>
                <a:latin typeface="Times New Roman"/>
                <a:ea typeface="Times New Roman"/>
                <a:cs typeface="Times New Roman"/>
                <a:sym typeface="Times New Roman"/>
              </a:rPr>
              <a:t>: Open Data</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Parking tickets, Parking lot facilities, </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Green P parking, Vehicle &amp; </a:t>
            </a:r>
            <a:r>
              <a:rPr lang="en" sz="1800">
                <a:solidFill>
                  <a:srgbClr val="000000"/>
                </a:solidFill>
                <a:latin typeface="Times New Roman"/>
                <a:ea typeface="Times New Roman"/>
                <a:cs typeface="Times New Roman"/>
                <a:sym typeface="Times New Roman"/>
              </a:rPr>
              <a:t>Pedestrian</a:t>
            </a:r>
            <a:r>
              <a:rPr lang="en" sz="1800">
                <a:solidFill>
                  <a:srgbClr val="000000"/>
                </a:solidFill>
                <a:latin typeface="Times New Roman"/>
                <a:ea typeface="Times New Roman"/>
                <a:cs typeface="Times New Roman"/>
                <a:sym typeface="Times New Roman"/>
              </a:rPr>
              <a:t> </a:t>
            </a:r>
            <a:r>
              <a:rPr lang="en" sz="1800">
                <a:solidFill>
                  <a:srgbClr val="000000"/>
                </a:solidFill>
                <a:latin typeface="Times New Roman"/>
                <a:ea typeface="Times New Roman"/>
                <a:cs typeface="Times New Roman"/>
                <a:sym typeface="Times New Roman"/>
              </a:rPr>
              <a:t>Volumes</a:t>
            </a:r>
            <a:endParaRPr sz="1800">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ArcGIS</a:t>
            </a:r>
            <a:endParaRPr b="1"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Restaurants, stores, shopping malls</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latin typeface="Times New Roman"/>
                <a:ea typeface="Times New Roman"/>
                <a:cs typeface="Times New Roman"/>
                <a:sym typeface="Times New Roman"/>
              </a:rPr>
              <a:t>Data Challenges</a:t>
            </a:r>
            <a:endParaRPr b="1">
              <a:solidFill>
                <a:srgbClr val="073763"/>
              </a:solidFill>
              <a:latin typeface="Times New Roman"/>
              <a:ea typeface="Times New Roman"/>
              <a:cs typeface="Times New Roman"/>
              <a:sym typeface="Times New Roman"/>
            </a:endParaRPr>
          </a:p>
        </p:txBody>
      </p:sp>
      <p:sp>
        <p:nvSpPr>
          <p:cNvPr id="93" name="Google Shape;93;p19"/>
          <p:cNvSpPr txBox="1"/>
          <p:nvPr>
            <p:ph idx="1" type="body"/>
          </p:nvPr>
        </p:nvSpPr>
        <p:spPr>
          <a:xfrm>
            <a:off x="802386" y="1591056"/>
            <a:ext cx="7543800" cy="3038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90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Sparsity of Data:</a:t>
            </a:r>
            <a:r>
              <a:rPr lang="en" sz="1800">
                <a:solidFill>
                  <a:srgbClr val="000000"/>
                </a:solidFill>
                <a:latin typeface="Times New Roman"/>
                <a:ea typeface="Times New Roman"/>
                <a:cs typeface="Times New Roman"/>
                <a:sym typeface="Times New Roman"/>
              </a:rPr>
              <a:t> We got a big loss of data after merging several datasets.</a:t>
            </a:r>
            <a:endParaRPr sz="1800">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Merge at 7-character </a:t>
            </a:r>
            <a:r>
              <a:rPr lang="en" sz="1800">
                <a:solidFill>
                  <a:srgbClr val="000000"/>
                </a:solidFill>
                <a:latin typeface="Times New Roman"/>
                <a:ea typeface="Times New Roman"/>
                <a:cs typeface="Times New Roman"/>
                <a:sym typeface="Times New Roman"/>
              </a:rPr>
              <a:t>geohash only lead to 21 data points</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Solution</a:t>
            </a:r>
            <a:r>
              <a:rPr lang="en" sz="1800">
                <a:solidFill>
                  <a:srgbClr val="000000"/>
                </a:solidFill>
                <a:latin typeface="Times New Roman"/>
                <a:ea typeface="Times New Roman"/>
                <a:cs typeface="Times New Roman"/>
                <a:sym typeface="Times New Roman"/>
              </a:rPr>
              <a:t>: Aggregate data at a 6-character geohash level</a:t>
            </a:r>
            <a:endParaRPr sz="1800">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en" sz="1800">
                <a:solidFill>
                  <a:srgbClr val="000000"/>
                </a:solidFill>
                <a:latin typeface="Times New Roman"/>
                <a:ea typeface="Times New Roman"/>
                <a:cs typeface="Times New Roman"/>
                <a:sym typeface="Times New Roman"/>
              </a:rPr>
              <a:t>Nature of Data</a:t>
            </a:r>
            <a:r>
              <a:rPr lang="en" sz="1800">
                <a:solidFill>
                  <a:srgbClr val="000000"/>
                </a:solidFill>
                <a:latin typeface="Times New Roman"/>
                <a:ea typeface="Times New Roman"/>
                <a:cs typeface="Times New Roman"/>
                <a:sym typeface="Times New Roman"/>
              </a:rPr>
              <a:t>: The dataset provided by Geotab is created based on an aggregation of data over the past 6 months.</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802386" y="325749"/>
            <a:ext cx="7543800" cy="1206900"/>
          </a:xfrm>
          <a:prstGeom prst="rect">
            <a:avLst/>
          </a:prstGeom>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1" lang="en" sz="3200">
                <a:solidFill>
                  <a:srgbClr val="073763"/>
                </a:solidFill>
                <a:latin typeface="Times New Roman"/>
                <a:ea typeface="Times New Roman"/>
                <a:cs typeface="Times New Roman"/>
                <a:sym typeface="Times New Roman"/>
              </a:rPr>
              <a:t>Individual level:  </a:t>
            </a:r>
            <a:endParaRPr b="1" sz="3200">
              <a:solidFill>
                <a:srgbClr val="073763"/>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rPr lang="en" sz="2400">
                <a:solidFill>
                  <a:srgbClr val="073763"/>
                </a:solidFill>
                <a:latin typeface="Times New Roman"/>
                <a:ea typeface="Times New Roman"/>
                <a:cs typeface="Times New Roman"/>
                <a:sym typeface="Times New Roman"/>
              </a:rPr>
              <a:t>How do we identify free parking spots?</a:t>
            </a:r>
            <a:endParaRPr sz="2400">
              <a:solidFill>
                <a:srgbClr val="073763"/>
              </a:solidFill>
              <a:latin typeface="Times New Roman"/>
              <a:ea typeface="Times New Roman"/>
              <a:cs typeface="Times New Roman"/>
              <a:sym typeface="Times New Roman"/>
            </a:endParaRPr>
          </a:p>
        </p:txBody>
      </p:sp>
      <p:pic>
        <p:nvPicPr>
          <p:cNvPr id="99" name="Google Shape;99;p20"/>
          <p:cNvPicPr preferRelativeResize="0"/>
          <p:nvPr/>
        </p:nvPicPr>
        <p:blipFill>
          <a:blip r:embed="rId3">
            <a:alphaModFix/>
          </a:blip>
          <a:stretch>
            <a:fillRect/>
          </a:stretch>
        </p:blipFill>
        <p:spPr>
          <a:xfrm>
            <a:off x="802375" y="1591050"/>
            <a:ext cx="3640300" cy="3038101"/>
          </a:xfrm>
          <a:prstGeom prst="rect">
            <a:avLst/>
          </a:prstGeom>
          <a:noFill/>
          <a:ln>
            <a:noFill/>
          </a:ln>
        </p:spPr>
      </p:pic>
      <p:pic>
        <p:nvPicPr>
          <p:cNvPr id="100" name="Google Shape;100;p20"/>
          <p:cNvPicPr preferRelativeResize="0"/>
          <p:nvPr/>
        </p:nvPicPr>
        <p:blipFill>
          <a:blip r:embed="rId4">
            <a:alphaModFix/>
          </a:blip>
          <a:stretch>
            <a:fillRect/>
          </a:stretch>
        </p:blipFill>
        <p:spPr>
          <a:xfrm>
            <a:off x="4806725" y="1591050"/>
            <a:ext cx="3539455" cy="3038100"/>
          </a:xfrm>
          <a:prstGeom prst="rect">
            <a:avLst/>
          </a:prstGeom>
          <a:noFill/>
          <a:ln>
            <a:noFill/>
          </a:ln>
        </p:spPr>
      </p:pic>
      <p:sp>
        <p:nvSpPr>
          <p:cNvPr id="101" name="Google Shape;101;p20"/>
          <p:cNvSpPr txBox="1"/>
          <p:nvPr/>
        </p:nvSpPr>
        <p:spPr>
          <a:xfrm>
            <a:off x="649975" y="4597800"/>
            <a:ext cx="72438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Distribution of cars searching for parking		         Distribution of parking spots</a:t>
            </a:r>
            <a:endParaRPr>
              <a:solidFill>
                <a:srgbClr val="FFFFFF"/>
              </a:solidFill>
              <a:latin typeface="Average"/>
              <a:ea typeface="Average"/>
              <a:cs typeface="Average"/>
              <a:sym typeface="Average"/>
            </a:endParaRPr>
          </a:p>
        </p:txBody>
      </p:sp>
      <p:sp>
        <p:nvSpPr>
          <p:cNvPr id="102" name="Google Shape;102;p20"/>
          <p:cNvSpPr txBox="1"/>
          <p:nvPr/>
        </p:nvSpPr>
        <p:spPr>
          <a:xfrm>
            <a:off x="0" y="4605300"/>
            <a:ext cx="92133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On the left, heatmap representing the distribution of vehicles looking for parking. On the right, heatmap showing the number of parking spots across Toronto. The redder the area is, the higher the value is.</a:t>
            </a:r>
            <a:endParaRPr sz="12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Individual level: </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What types of vehicles spend more time searching for parking?</a:t>
            </a:r>
            <a:endParaRPr sz="2200">
              <a:solidFill>
                <a:srgbClr val="073763"/>
              </a:solidFill>
              <a:latin typeface="Times New Roman"/>
              <a:ea typeface="Times New Roman"/>
              <a:cs typeface="Times New Roman"/>
              <a:sym typeface="Times New Roman"/>
            </a:endParaRPr>
          </a:p>
        </p:txBody>
      </p:sp>
      <p:pic>
        <p:nvPicPr>
          <p:cNvPr id="108" name="Google Shape;108;p21"/>
          <p:cNvPicPr preferRelativeResize="0"/>
          <p:nvPr/>
        </p:nvPicPr>
        <p:blipFill>
          <a:blip r:embed="rId3">
            <a:alphaModFix/>
          </a:blip>
          <a:stretch>
            <a:fillRect/>
          </a:stretch>
        </p:blipFill>
        <p:spPr>
          <a:xfrm>
            <a:off x="936663" y="1547714"/>
            <a:ext cx="7270675" cy="312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802386" y="363474"/>
            <a:ext cx="7543800" cy="12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073763"/>
                </a:solidFill>
                <a:latin typeface="Times New Roman"/>
                <a:ea typeface="Times New Roman"/>
                <a:cs typeface="Times New Roman"/>
                <a:sym typeface="Times New Roman"/>
              </a:rPr>
              <a:t>Individual level: </a:t>
            </a:r>
            <a:endParaRPr b="1" sz="3200">
              <a:solidFill>
                <a:srgbClr val="073763"/>
              </a:solidFill>
              <a:latin typeface="Times New Roman"/>
              <a:ea typeface="Times New Roman"/>
              <a:cs typeface="Times New Roman"/>
              <a:sym typeface="Times New Roman"/>
            </a:endParaRPr>
          </a:p>
          <a:p>
            <a:pPr indent="0" lvl="0" marL="0" rtl="0" algn="l">
              <a:spcBef>
                <a:spcPts val="0"/>
              </a:spcBef>
              <a:spcAft>
                <a:spcPts val="0"/>
              </a:spcAft>
              <a:buNone/>
            </a:pPr>
            <a:r>
              <a:rPr lang="en" sz="2200">
                <a:solidFill>
                  <a:srgbClr val="073763"/>
                </a:solidFill>
                <a:latin typeface="Times New Roman"/>
                <a:ea typeface="Times New Roman"/>
                <a:cs typeface="Times New Roman"/>
                <a:sym typeface="Times New Roman"/>
              </a:rPr>
              <a:t>How do we optimize parking time?</a:t>
            </a:r>
            <a:endParaRPr sz="2200">
              <a:solidFill>
                <a:srgbClr val="073763"/>
              </a:solidFill>
              <a:latin typeface="Times New Roman"/>
              <a:ea typeface="Times New Roman"/>
              <a:cs typeface="Times New Roman"/>
              <a:sym typeface="Times New Roman"/>
            </a:endParaRPr>
          </a:p>
        </p:txBody>
      </p:sp>
      <p:sp>
        <p:nvSpPr>
          <p:cNvPr id="114" name="Google Shape;114;p22"/>
          <p:cNvSpPr txBox="1"/>
          <p:nvPr/>
        </p:nvSpPr>
        <p:spPr>
          <a:xfrm>
            <a:off x="802375" y="1508625"/>
            <a:ext cx="7452000" cy="298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600"/>
          </a:p>
          <a:p>
            <a:pPr indent="-330200" lvl="0" marL="457200" rtl="0" algn="just">
              <a:lnSpc>
                <a:spcPct val="115000"/>
              </a:lnSpc>
              <a:spcBef>
                <a:spcPts val="0"/>
              </a:spcBef>
              <a:spcAft>
                <a:spcPts val="0"/>
              </a:spcAft>
              <a:buClr>
                <a:schemeClr val="dk1"/>
              </a:buClr>
              <a:buSzPts val="1600"/>
              <a:buChar char="●"/>
            </a:pPr>
            <a:r>
              <a:rPr lang="en" sz="1600">
                <a:solidFill>
                  <a:schemeClr val="dk1"/>
                </a:solidFill>
                <a:latin typeface="Times New Roman"/>
                <a:ea typeface="Times New Roman"/>
                <a:cs typeface="Times New Roman"/>
                <a:sym typeface="Times New Roman"/>
              </a:rPr>
              <a:t>Used two different</a:t>
            </a:r>
            <a:r>
              <a:rPr b="1"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approaches to </a:t>
            </a:r>
            <a:r>
              <a:rPr b="1" lang="en" sz="1600">
                <a:solidFill>
                  <a:schemeClr val="dk1"/>
                </a:solidFill>
                <a:latin typeface="Times New Roman"/>
                <a:ea typeface="Times New Roman"/>
                <a:cs typeface="Times New Roman"/>
                <a:sym typeface="Times New Roman"/>
              </a:rPr>
              <a:t>help reduce parking time </a:t>
            </a:r>
            <a:r>
              <a:rPr lang="en" sz="1600">
                <a:solidFill>
                  <a:schemeClr val="dk1"/>
                </a:solidFill>
                <a:latin typeface="Times New Roman"/>
                <a:ea typeface="Times New Roman"/>
                <a:cs typeface="Times New Roman"/>
                <a:sym typeface="Times New Roman"/>
              </a:rPr>
              <a:t>for individual vehicles looking for parking.</a:t>
            </a:r>
            <a:endParaRPr sz="1600">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Rank-based parking geohash suggestion</a:t>
            </a:r>
            <a:endParaRPr b="1" sz="1600">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Features are ranked individually and weighted </a:t>
            </a:r>
            <a:r>
              <a:rPr lang="en" sz="1600">
                <a:solidFill>
                  <a:schemeClr val="dk1"/>
                </a:solidFill>
                <a:latin typeface="Times New Roman"/>
                <a:ea typeface="Times New Roman"/>
                <a:cs typeface="Times New Roman"/>
                <a:sym typeface="Times New Roman"/>
              </a:rPr>
              <a:t>to produce a final rank.</a:t>
            </a:r>
            <a:endParaRPr sz="1600">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Used to recommend a geohash to park in given a starting geohash.</a:t>
            </a:r>
            <a:endParaRPr sz="1600">
              <a:solidFill>
                <a:schemeClr val="dk1"/>
              </a:solidFill>
              <a:latin typeface="Times New Roman"/>
              <a:ea typeface="Times New Roman"/>
              <a:cs typeface="Times New Roman"/>
              <a:sym typeface="Times New Roman"/>
            </a:endParaRPr>
          </a:p>
          <a:p>
            <a:pPr indent="-330200" lvl="0" marL="457200" marR="0" rtl="0" algn="just">
              <a:lnSpc>
                <a:spcPct val="115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Geohash pair behavior analysis</a:t>
            </a:r>
            <a:endParaRPr b="1" sz="1600">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Cluster behaviors of vehicles going from one geohash to park in another.</a:t>
            </a:r>
            <a:endParaRPr sz="1600">
              <a:solidFill>
                <a:schemeClr val="dk1"/>
              </a:solidFill>
              <a:latin typeface="Times New Roman"/>
              <a:ea typeface="Times New Roman"/>
              <a:cs typeface="Times New Roman"/>
              <a:sym typeface="Times New Roman"/>
            </a:endParaRPr>
          </a:p>
          <a:p>
            <a:pPr indent="-330200" lvl="1" marL="914400" marR="0" rtl="0" algn="just">
              <a:lnSpc>
                <a:spcPct val="115000"/>
              </a:lnSpc>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K-means to create 6 clusters (number of districts).</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6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600"/>
              <a:t>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